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  <p:sldMasterId id="2147483657" r:id="rId5"/>
    <p:sldMasterId id="2147483670" r:id="rId6"/>
    <p:sldMasterId id="2147483677" r:id="rId7"/>
    <p:sldMasterId id="2147483684" r:id="rId8"/>
    <p:sldMasterId id="2147483690" r:id="rId9"/>
  </p:sldMasterIdLst>
  <p:notesMasterIdLst>
    <p:notesMasterId r:id="rId17"/>
  </p:notesMasterIdLst>
  <p:handoutMasterIdLst>
    <p:handoutMasterId r:id="rId18"/>
  </p:handoutMasterIdLst>
  <p:sldIdLst>
    <p:sldId id="395" r:id="rId10"/>
    <p:sldId id="489" r:id="rId11"/>
    <p:sldId id="306" r:id="rId12"/>
    <p:sldId id="492" r:id="rId13"/>
    <p:sldId id="493" r:id="rId14"/>
    <p:sldId id="494" r:id="rId15"/>
    <p:sldId id="495" r:id="rId16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14CB71B-0A24-4465-AAFE-62986DD9CC9B}">
          <p14:sldIdLst>
            <p14:sldId id="395"/>
            <p14:sldId id="489"/>
            <p14:sldId id="306"/>
            <p14:sldId id="492"/>
            <p14:sldId id="493"/>
            <p14:sldId id="494"/>
            <p14:sldId id="49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051415-A4F7-60A9-5E1F-5371E9551204}" name="Beaud Romain BFS" initials="RB" userId="S::romain.beaud@bfs.admin.ch::0f520f4a-cc7b-4dfc-94d9-5be515dd881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atte Sam BFS" initials="BSB" lastIdx="14" clrIdx="0">
    <p:extLst>
      <p:ext uri="{19B8F6BF-5375-455C-9EA6-DF929625EA0E}">
        <p15:presenceInfo xmlns:p15="http://schemas.microsoft.com/office/powerpoint/2012/main" userId="S-1-5-21-3993060671-4215906946-993041443-139117" providerId="AD"/>
      </p:ext>
    </p:extLst>
  </p:cmAuthor>
  <p:cmAuthor id="2" name="Roth Veronica BFS" initials="RVB" lastIdx="1" clrIdx="1">
    <p:extLst>
      <p:ext uri="{19B8F6BF-5375-455C-9EA6-DF929625EA0E}">
        <p15:presenceInfo xmlns:p15="http://schemas.microsoft.com/office/powerpoint/2012/main" userId="S-1-5-21-3993060671-4215906946-993041443-126249" providerId="AD"/>
      </p:ext>
    </p:extLst>
  </p:cmAuthor>
  <p:cmAuthor id="3" name="Beaud Romain BFS" initials="BRB" lastIdx="151" clrIdx="2">
    <p:extLst>
      <p:ext uri="{19B8F6BF-5375-455C-9EA6-DF929625EA0E}">
        <p15:presenceInfo xmlns:p15="http://schemas.microsoft.com/office/powerpoint/2012/main" userId="S-1-5-21-3993060671-4215906946-993041443-7233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505"/>
    <a:srgbClr val="43A06F"/>
    <a:srgbClr val="FF8080"/>
    <a:srgbClr val="B3CCFF"/>
    <a:srgbClr val="E3FCEF"/>
    <a:srgbClr val="EAE6FF"/>
    <a:srgbClr val="43A072"/>
    <a:srgbClr val="84C2A3"/>
    <a:srgbClr val="D6EBE0"/>
    <a:srgbClr val="CC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 autoAdjust="0"/>
    <p:restoredTop sz="83293" autoAdjust="0"/>
  </p:normalViewPr>
  <p:slideViewPr>
    <p:cSldViewPr showGuides="1">
      <p:cViewPr varScale="1">
        <p:scale>
          <a:sx n="92" d="100"/>
          <a:sy n="92" d="100"/>
        </p:scale>
        <p:origin x="250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30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2479" y="249070"/>
            <a:ext cx="4282476" cy="3367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de-CH" sz="900"/>
              <a:t>Kopfzeilentext</a:t>
            </a:r>
            <a:endParaRPr lang="de-CH" sz="9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092527" y="249070"/>
            <a:ext cx="1232669" cy="33675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EEC665CA-D682-48EC-95D2-126FD6449D65}" type="datetime1">
              <a:rPr lang="de-CH" sz="900" smtClean="0"/>
              <a:t>19.05.2025</a:t>
            </a:fld>
            <a:endParaRPr lang="de-CH" sz="9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2479" y="9217207"/>
            <a:ext cx="4282476" cy="35974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de-CH" sz="900"/>
              <a:t>Fusszeilentext</a:t>
            </a:r>
            <a:endParaRPr lang="de-CH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092527" y="9217209"/>
            <a:ext cx="1232669" cy="35974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/>
              <a:t>‹N°›</a:t>
            </a:fld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bildplatzhalter 11"/>
          <p:cNvSpPr>
            <a:spLocks noGrp="1" noRot="1" noChangeAspect="1"/>
          </p:cNvSpPr>
          <p:nvPr>
            <p:ph type="sldImg" idx="2"/>
          </p:nvPr>
        </p:nvSpPr>
        <p:spPr>
          <a:xfrm>
            <a:off x="495300" y="976313"/>
            <a:ext cx="6035675" cy="3395662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4"/>
          </p:nvPr>
        </p:nvSpPr>
        <p:spPr>
          <a:xfrm>
            <a:off x="768425" y="9459175"/>
            <a:ext cx="2210808" cy="19490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/>
            </a:lvl1pPr>
          </a:lstStyle>
          <a:p>
            <a:r>
              <a:rPr lang="de-CH" dirty="0"/>
              <a:t>Fusszeilentext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5"/>
          </p:nvPr>
        </p:nvSpPr>
        <p:spPr>
          <a:xfrm>
            <a:off x="5414612" y="9459175"/>
            <a:ext cx="863510" cy="19490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/>
            </a:lvl1pPr>
          </a:lstStyle>
          <a:p>
            <a:fld id="{83C81C81-E364-4366-A610-2DB15FF98538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766621" y="4651378"/>
            <a:ext cx="5511501" cy="4612837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idx="1"/>
          </p:nvPr>
        </p:nvSpPr>
        <p:spPr>
          <a:xfrm>
            <a:off x="4192602" y="462360"/>
            <a:ext cx="2076877" cy="20165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/>
            </a:lvl1pPr>
          </a:lstStyle>
          <a:p>
            <a:fld id="{A17AAF7D-4283-4014-80F4-26E915FEACF8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18" name="Kopfzeilenplatzhalter 17"/>
          <p:cNvSpPr>
            <a:spLocks noGrp="1"/>
          </p:cNvSpPr>
          <p:nvPr>
            <p:ph type="hdr" sz="quarter"/>
          </p:nvPr>
        </p:nvSpPr>
        <p:spPr>
          <a:xfrm>
            <a:off x="757978" y="469050"/>
            <a:ext cx="3220500" cy="19496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900"/>
            </a:lvl1pPr>
          </a:lstStyle>
          <a:p>
            <a:r>
              <a:rPr lang="de-CH"/>
              <a:t>Kopfzeilentext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27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1456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1338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519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1F230-BECC-2B5C-8E69-07303CBAE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6CEBD6B-CB67-461A-DB32-702B2D397D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F25363-438C-7DB6-C696-84B665CD88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1B4955-69DB-890D-CAEE-2BFDFD0860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6601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F0F5E-4409-EEEB-DDD8-DFFBC6036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6ECAD2D-041E-C7D9-7B4B-7E9F01472F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7497B4-413B-77CA-E399-A07EAF614E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8ABF99-9077-AC37-ABF4-A8C4A13442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9233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B981B6-1D72-4A95-5545-3E18968BC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A7142D7-2091-313A-008A-FB405D405B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1147FA-229C-5D32-9634-FE75CB6551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AF4A64-21E2-1A05-1298-47903E8D3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95153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3BE08-7E1D-BC5F-C942-81C954BAD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205A619-EF56-0D14-CA4C-D0D6F571E4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627244F-771E-DE10-1A11-A07CFEA88B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2A3A7C-BE75-CEBE-F7CD-317AB29EA6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1055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bg>
      <p:bgPr>
        <a:solidFill>
          <a:srgbClr val="1A32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15679" y="1122363"/>
            <a:ext cx="8388946" cy="2219028"/>
          </a:xfrm>
        </p:spPr>
        <p:txBody>
          <a:bodyPr anchor="ctr"/>
          <a:lstStyle>
            <a:lvl1pPr algn="l">
              <a:defRPr sz="4400">
                <a:solidFill>
                  <a:schemeClr val="bg2"/>
                </a:solidFill>
              </a:defRPr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19836" y="3933056"/>
            <a:ext cx="6984788" cy="2124844"/>
          </a:xfrm>
        </p:spPr>
        <p:txBody>
          <a:bodyPr/>
          <a:lstStyle>
            <a:lvl1pPr marL="0" indent="0" algn="r">
              <a:spcBef>
                <a:spcPts val="1000"/>
              </a:spcBef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noProof="0" dirty="0"/>
              <a:t>Nom de l'intervenant, unité organisationnelle, projet</a:t>
            </a:r>
            <a:br>
              <a:rPr lang="fr-FR" noProof="0" dirty="0"/>
            </a:br>
            <a:r>
              <a:rPr lang="fr-CH" noProof="0" dirty="0"/>
              <a:t>Occasion, date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8ED23E-2F69-3DC7-D393-1C8EF3F7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C3AA97B4-7C6C-483F-B387-B3520ABB3CC0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107BE9A-17E5-A871-6DAD-4F8CB749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DDA231FE-A480-7ED0-E3DF-7FDCC556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F2B1232-E1AB-5D3D-5ACB-DC3B3BD66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44227" y="318706"/>
            <a:ext cx="2809459" cy="546637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8B0BBC8D-BAA7-F104-E7B0-AD0BFE00F5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0" y="0"/>
            <a:ext cx="4536604" cy="648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33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10" userDrawn="1">
          <p15:clr>
            <a:srgbClr val="A4A3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9287" y="1122362"/>
            <a:ext cx="9432925" cy="27602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19288" y="3991429"/>
            <a:ext cx="9432924" cy="12663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Formatvorlage</a:t>
            </a:r>
            <a:r>
              <a:rPr lang="de-DE" dirty="0"/>
              <a:t> des Untertitelmasters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8C604-FCD7-441D-8DE9-0C75FCDDB863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8A1EB8D5-D3DD-A149-291B-106A5E4FE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424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3BDD-832C-44A5-8F19-29F280E6C925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202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919288" y="1825625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ADD1-3D09-46C3-A1F8-8083F56E228B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0C23576-C5EE-0EB4-D8DE-EED8C3F7720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762213" y="1822450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7831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ulemen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0DEE-E0B2-4309-8D0B-78068FAFD266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28751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9287" y="1122362"/>
            <a:ext cx="9432925" cy="27602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19288" y="3991429"/>
            <a:ext cx="9432924" cy="12663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Formatvorlage</a:t>
            </a:r>
            <a:r>
              <a:rPr lang="de-DE" dirty="0"/>
              <a:t> des Untertitelmasters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A595-FA62-4CE5-B4A3-453CA5C0F393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3822FB2D-AFC2-94F3-9597-3D88C02D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821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FB51-FD29-4903-847D-F40A3CF8ABF8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42826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919288" y="1825625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120A-B488-486B-8B42-A0F559C58CB8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0C23576-C5EE-0EB4-D8DE-EED8C3F7720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762213" y="1822450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32801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ulemen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C19-FF06-43A0-A6C3-398A8647CFE0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8157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9287" y="1122362"/>
            <a:ext cx="9432925" cy="27602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19288" y="3991429"/>
            <a:ext cx="9432924" cy="12663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Formatvorlage</a:t>
            </a:r>
            <a:r>
              <a:rPr lang="de-DE" dirty="0"/>
              <a:t> des Untertitelmasters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29C8-572F-4871-BA93-C5BC90A7131A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68610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6E75-BB68-44D5-A1B0-5326CE3D9B3F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286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9287" y="1122362"/>
            <a:ext cx="9432925" cy="27602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19288" y="3991429"/>
            <a:ext cx="9432924" cy="12663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Formatvorlage</a:t>
            </a:r>
            <a:r>
              <a:rPr lang="de-DE" dirty="0"/>
              <a:t> des Untertitelmasters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29C8-572F-4871-BA93-C5BC90A7131A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90810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919288" y="1825625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2E322-6BC0-4E8E-9C69-70727F7A6B0E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0C23576-C5EE-0EB4-D8DE-EED8C3F7720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762213" y="1822450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80036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ulemen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8836-5D4D-41E7-A3DA-19567FABFD12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400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6E75-BB68-44D5-A1B0-5326CE3D9B3F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Philippe Stauffer / Section WSA/ Travaux menés à l’OFS sur les négociants en matières premières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919288" y="1825625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2E322-6BC0-4E8E-9C69-70727F7A6B0E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Philippe Stauffer / Section WSA / Travaux menés à l’OFS sur les négociants en matières premières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0C23576-C5EE-0EB4-D8DE-EED8C3F7720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762213" y="1822450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4565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ulemen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8836-5D4D-41E7-A3DA-19567FABFD12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95438" y="6453336"/>
            <a:ext cx="8233010" cy="144016"/>
          </a:xfrm>
        </p:spPr>
        <p:txBody>
          <a:bodyPr/>
          <a:lstStyle/>
          <a:p>
            <a:r>
              <a:rPr lang="fr-FR" dirty="0"/>
              <a:t>Philippe Stauffer / Section WSA / Travaux menés à l’OFS sur les négociants en matières premières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9287" y="1122362"/>
            <a:ext cx="9432925" cy="27602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19288" y="3991429"/>
            <a:ext cx="9432924" cy="12663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Formatvorlage</a:t>
            </a:r>
            <a:r>
              <a:rPr lang="de-DE" dirty="0"/>
              <a:t> des Untertitelmasters durch Klicken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39E2-3F29-45F3-A3C3-3095044FC7D4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10" name="Foliennummernplatzhalter 7">
            <a:extLst>
              <a:ext uri="{FF2B5EF4-FFF2-40B4-BE49-F238E27FC236}">
                <a16:creationId xmlns:a16="http://schemas.microsoft.com/office/drawing/2014/main" id="{0AB9809D-ED53-7B4C-37A9-FA550DB2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40000" y="3600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631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B835-AF20-40E8-BFC9-4CB6EA94FDEE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056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919288" y="1825625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DAFC-B76D-4F9A-8B25-09CFBC4F0367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0C23576-C5EE-0EB4-D8DE-EED8C3F7720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762213" y="1822450"/>
            <a:ext cx="4590000" cy="4235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2849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ulement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B6C6-5C2A-4B28-B23E-F0C0E9DAB9F3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31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8.sv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sv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2.sv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A32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1DDE7C5E-477E-441F-A43E-99EB54552D5F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4565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E438349-251E-1650-458A-8A44733845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0" y="44626"/>
            <a:ext cx="4434402" cy="6813374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8380B841-805C-453C-9E2A-90992525D987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9" r:id="rId2"/>
    <p:sldLayoutId id="2147483666" r:id="rId3"/>
    <p:sldLayoutId id="2147483663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E438349-251E-1650-458A-8A44733845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" y="44625"/>
            <a:ext cx="4434402" cy="6813374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fld id="{035DBA6B-5519-4C34-9597-5E68D6FE96A3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201209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5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E438349-251E-1650-458A-8A44733845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" y="44625"/>
            <a:ext cx="4434403" cy="6813374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4"/>
                </a:solidFill>
              </a:defRPr>
            </a:lvl1pPr>
          </a:lstStyle>
          <a:p>
            <a:fld id="{BB572905-4108-44EB-96C3-7FFA90B7072D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4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4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203856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E438349-251E-1650-458A-8A44733845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" y="44625"/>
            <a:ext cx="4434402" cy="6813374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3"/>
                </a:solidFill>
              </a:defRPr>
            </a:lvl1pPr>
          </a:lstStyle>
          <a:p>
            <a:fld id="{D948CCF5-51A6-434C-AE2E-B07EF0E1A46A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3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365664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9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E438349-251E-1650-458A-8A44733845B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0" y="44626"/>
            <a:ext cx="4434402" cy="6813374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CH" dirty="0"/>
              <a:t>Titel hinzufügen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19288" y="1825625"/>
            <a:ext cx="9434512" cy="42322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200456" y="6453336"/>
            <a:ext cx="707926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8380B841-805C-453C-9E2A-90992525D987}" type="datetime1">
              <a:rPr lang="de-CH" smtClean="0"/>
              <a:t>19.05.2025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19288" y="6453336"/>
            <a:ext cx="823301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956540" y="6453336"/>
            <a:ext cx="39726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‹N°›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C703539-8E35-D069-DBD5-3A4DCC125A4D}"/>
              </a:ext>
            </a:extLst>
          </p:cNvPr>
          <p:cNvSpPr txBox="1"/>
          <p:nvPr userDrawn="1"/>
        </p:nvSpPr>
        <p:spPr>
          <a:xfrm rot="5400000">
            <a:off x="11394044" y="5941110"/>
            <a:ext cx="1753783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400" spc="40" baseline="0" dirty="0">
                <a:solidFill>
                  <a:schemeClr val="bg1">
                    <a:lumMod val="8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3232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269875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588" indent="-268288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tabLst>
          <a:tab pos="170180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09">
          <p15:clr>
            <a:srgbClr val="A4A3A4"/>
          </p15:clr>
        </p15:guide>
        <p15:guide id="2" pos="7151">
          <p15:clr>
            <a:srgbClr val="A4A3A4"/>
          </p15:clr>
        </p15:guide>
        <p15:guide id="3" orient="horz" pos="3816">
          <p15:clr>
            <a:srgbClr val="A4A3A4"/>
          </p15:clr>
        </p15:guide>
        <p15:guide id="4" orient="horz" pos="114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80FEB7-E616-43C5-9ABD-868DAD70F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679" y="1122362"/>
            <a:ext cx="8388946" cy="2594669"/>
          </a:xfrm>
        </p:spPr>
        <p:txBody>
          <a:bodyPr/>
          <a:lstStyle/>
          <a:p>
            <a:r>
              <a:rPr lang="en-US" dirty="0"/>
              <a:t>The Value Contribution of Commodity Trading to the</a:t>
            </a:r>
            <a:br>
              <a:rPr lang="en-US" dirty="0"/>
            </a:br>
            <a:r>
              <a:rPr lang="en-US" dirty="0"/>
              <a:t>Swiss Economy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0F9629-4689-455F-98D0-34BD3A962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9836" y="4544516"/>
            <a:ext cx="6984788" cy="2124844"/>
          </a:xfrm>
        </p:spPr>
        <p:txBody>
          <a:bodyPr/>
          <a:lstStyle/>
          <a:p>
            <a:r>
              <a:rPr lang="fr-CH" dirty="0"/>
              <a:t>Bovet Olivier (SECO), Beaud Romain (OFS)</a:t>
            </a:r>
          </a:p>
          <a:p>
            <a:r>
              <a:rPr lang="fr-CH" dirty="0"/>
              <a:t>Zug</a:t>
            </a:r>
          </a:p>
          <a:p>
            <a:r>
              <a:rPr lang="fr-CH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21.05.2025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6F19F6-6C0B-4481-BA5C-8805D4DE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C6F1CE-3B89-441D-B30E-7CF12AAE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9156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0228B-1EC3-B1E3-4259-50F3FC20D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Roadmap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B980A6-EDBD-098F-25C8-97E153E8D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CH" dirty="0"/>
              <a:t>History</a:t>
            </a:r>
          </a:p>
          <a:p>
            <a:pPr marL="514350" indent="-514350">
              <a:buAutoNum type="arabicPeriod"/>
            </a:pPr>
            <a:endParaRPr lang="fr-CH" dirty="0"/>
          </a:p>
          <a:p>
            <a:pPr marL="514350" indent="-514350">
              <a:buAutoNum type="arabicPeriod"/>
            </a:pPr>
            <a:r>
              <a:rPr lang="fr-CH" dirty="0"/>
              <a:t>The goal</a:t>
            </a:r>
          </a:p>
          <a:p>
            <a:pPr marL="514350" indent="-514350">
              <a:buAutoNum type="arabicPeriod"/>
            </a:pPr>
            <a:endParaRPr lang="fr-CH" dirty="0"/>
          </a:p>
          <a:p>
            <a:pPr marL="514350" indent="-514350">
              <a:buAutoNum type="arabicPeriod"/>
            </a:pPr>
            <a:r>
              <a:rPr lang="fr-CH" dirty="0"/>
              <a:t>The approach</a:t>
            </a:r>
          </a:p>
          <a:p>
            <a:pPr marL="514350" indent="-514350">
              <a:buAutoNum type="arabicPeriod"/>
            </a:pPr>
            <a:endParaRPr lang="fr-CH" dirty="0"/>
          </a:p>
          <a:p>
            <a:pPr marL="514350" indent="-514350">
              <a:buAutoNum type="arabicPeriod"/>
            </a:pPr>
            <a:r>
              <a:rPr lang="fr-CH" dirty="0"/>
              <a:t>The timeline</a:t>
            </a:r>
          </a:p>
          <a:p>
            <a:pPr marL="514350" indent="-514350">
              <a:buAutoNum type="arabicPeriod"/>
            </a:pPr>
            <a:endParaRPr lang="fr-CH" dirty="0"/>
          </a:p>
          <a:p>
            <a:pPr marL="514350" indent="-514350">
              <a:buAutoNum type="arabicPeriod"/>
            </a:pPr>
            <a:endParaRPr lang="fr-CH" dirty="0"/>
          </a:p>
          <a:p>
            <a:pPr marL="514350" indent="-514350">
              <a:buAutoNum type="arabicPeriod"/>
            </a:pPr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31BBEC-7259-0DDD-23B5-7D5BDB4F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7" name="Espace réservé du pied de page 3">
            <a:extLst>
              <a:ext uri="{FF2B5EF4-FFF2-40B4-BE49-F238E27FC236}">
                <a16:creationId xmlns:a16="http://schemas.microsoft.com/office/drawing/2014/main" id="{E550D93C-568C-E11D-9D78-7CC3F41C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8" y="6453336"/>
            <a:ext cx="8233010" cy="144016"/>
          </a:xfrm>
        </p:spPr>
        <p:txBody>
          <a:bodyPr/>
          <a:lstStyle/>
          <a:p>
            <a:r>
              <a:rPr lang="en-US" dirty="0"/>
              <a:t>The Value Contribution of Commodity Trading to the Swiss Economy </a:t>
            </a:r>
            <a:r>
              <a:rPr lang="de-CH" dirty="0"/>
              <a:t>– 21.05.2025</a:t>
            </a:r>
          </a:p>
        </p:txBody>
      </p:sp>
    </p:spTree>
    <p:extLst>
      <p:ext uri="{BB962C8B-B14F-4D97-AF65-F5344CB8AC3E}">
        <p14:creationId xmlns:p14="http://schemas.microsoft.com/office/powerpoint/2010/main" val="104681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F8CAF1-359B-4507-B2FE-66CC7344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FA7864F-2BE5-403E-BB1B-0EA17B89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</p:spPr>
        <p:txBody>
          <a:bodyPr/>
          <a:lstStyle/>
          <a:p>
            <a:r>
              <a:rPr lang="fr-CH" dirty="0"/>
              <a:t>1. History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F5A57105-6FD2-7968-020B-4D808B72F73D}"/>
              </a:ext>
            </a:extLst>
          </p:cNvPr>
          <p:cNvGrpSpPr/>
          <p:nvPr/>
        </p:nvGrpSpPr>
        <p:grpSpPr>
          <a:xfrm>
            <a:off x="1928842" y="1331647"/>
            <a:ext cx="5598014" cy="3076156"/>
            <a:chOff x="2226178" y="1288948"/>
            <a:chExt cx="6173021" cy="3388013"/>
          </a:xfrm>
        </p:grpSpPr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A5BA1A18-86AB-E307-6828-B114D465D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6178" y="1288948"/>
              <a:ext cx="6173021" cy="3388013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119B3FD3-5589-2154-A1DE-6CFCED3D0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51585" y="1344476"/>
              <a:ext cx="1224136" cy="437564"/>
            </a:xfrm>
            <a:prstGeom prst="rect">
              <a:avLst/>
            </a:prstGeom>
          </p:spPr>
        </p:pic>
      </p:grpSp>
      <p:pic>
        <p:nvPicPr>
          <p:cNvPr id="23" name="Image 22">
            <a:extLst>
              <a:ext uri="{FF2B5EF4-FFF2-40B4-BE49-F238E27FC236}">
                <a16:creationId xmlns:a16="http://schemas.microsoft.com/office/drawing/2014/main" id="{5DBE8BF2-15F7-4E74-24D7-86B1C262CF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1944" y="2996952"/>
            <a:ext cx="4661663" cy="256023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A5B4062-6CAC-FA2C-E408-F2DE63B82EA2}"/>
              </a:ext>
            </a:extLst>
          </p:cNvPr>
          <p:cNvSpPr txBox="1"/>
          <p:nvPr/>
        </p:nvSpPr>
        <p:spPr>
          <a:xfrm>
            <a:off x="1919288" y="4912304"/>
            <a:ext cx="9434512" cy="8490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r>
              <a:rPr lang="fr-CH" b="1" dirty="0"/>
              <a:t>Federal Council mandate</a:t>
            </a:r>
            <a:endParaRPr lang="fr-CH" dirty="0"/>
          </a:p>
          <a:p>
            <a:pPr>
              <a:spcBef>
                <a:spcPts val="600"/>
              </a:spcBef>
            </a:pPr>
            <a:r>
              <a:rPr lang="en-US" dirty="0"/>
              <a:t>Expansion of the FSO's annual added value survey to all commodity trading companies.</a:t>
            </a:r>
            <a:endParaRPr lang="fr-CH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7671D291-045B-9A11-04E6-3C35C44912A6}"/>
              </a:ext>
            </a:extLst>
          </p:cNvPr>
          <p:cNvSpPr/>
          <p:nvPr/>
        </p:nvSpPr>
        <p:spPr>
          <a:xfrm>
            <a:off x="7506533" y="4201263"/>
            <a:ext cx="1152128" cy="36004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ln>
                <a:solidFill>
                  <a:schemeClr val="tx1"/>
                </a:solidFill>
                <a:prstDash val="dashDot"/>
              </a:ln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DD0EBB23-A2E7-5BBC-B093-F91D3C1DE0E4}"/>
              </a:ext>
            </a:extLst>
          </p:cNvPr>
          <p:cNvSpPr/>
          <p:nvPr/>
        </p:nvSpPr>
        <p:spPr>
          <a:xfrm>
            <a:off x="6357282" y="3118057"/>
            <a:ext cx="936104" cy="28911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ln>
                <a:solidFill>
                  <a:schemeClr val="tx1"/>
                </a:solidFill>
                <a:prstDash val="dashDot"/>
              </a:ln>
              <a:solidFill>
                <a:schemeClr val="tx1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A9BDA418-7648-53A8-1867-6CA13DAF7B77}"/>
              </a:ext>
            </a:extLst>
          </p:cNvPr>
          <p:cNvSpPr/>
          <p:nvPr/>
        </p:nvSpPr>
        <p:spPr>
          <a:xfrm>
            <a:off x="2216574" y="3332874"/>
            <a:ext cx="936104" cy="19052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ln>
                <a:solidFill>
                  <a:schemeClr val="tx1"/>
                </a:solidFill>
                <a:prstDash val="dashDot"/>
              </a:ln>
              <a:solidFill>
                <a:schemeClr val="tx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F301BF3-EA43-C897-E466-002257300EED}"/>
              </a:ext>
            </a:extLst>
          </p:cNvPr>
          <p:cNvSpPr txBox="1"/>
          <p:nvPr/>
        </p:nvSpPr>
        <p:spPr>
          <a:xfrm>
            <a:off x="7753872" y="778247"/>
            <a:ext cx="3588504" cy="956773"/>
          </a:xfrm>
          <a:prstGeom prst="rect">
            <a:avLst/>
          </a:prstGeom>
          <a:solidFill>
            <a:schemeClr val="accent6">
              <a:lumMod val="85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r>
              <a:rPr lang="en-US" sz="1600" dirty="0"/>
              <a:t>“Launch of data collection on the contribution of commodity trading to value added.”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E1E7282-12CC-4C3D-4792-E3ACB5EFCD5A}"/>
              </a:ext>
            </a:extLst>
          </p:cNvPr>
          <p:cNvSpPr txBox="1"/>
          <p:nvPr/>
        </p:nvSpPr>
        <p:spPr>
          <a:xfrm>
            <a:off x="7752656" y="1733554"/>
            <a:ext cx="3588504" cy="464331"/>
          </a:xfrm>
          <a:prstGeom prst="rect">
            <a:avLst/>
          </a:prstGeom>
          <a:solidFill>
            <a:schemeClr val="accent6">
              <a:lumMod val="85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22.11.2023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E10D3A-0D76-4A46-9ED3-DC1B8742D440}"/>
              </a:ext>
            </a:extLst>
          </p:cNvPr>
          <p:cNvSpPr txBox="1"/>
          <p:nvPr/>
        </p:nvSpPr>
        <p:spPr>
          <a:xfrm>
            <a:off x="7752656" y="2007001"/>
            <a:ext cx="3588504" cy="464331"/>
          </a:xfrm>
          <a:prstGeom prst="rect">
            <a:avLst/>
          </a:prstGeom>
          <a:solidFill>
            <a:schemeClr val="accent6">
              <a:lumMod val="85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Value added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2068898-5B96-6C1A-77EF-D592E9FA94AE}"/>
              </a:ext>
            </a:extLst>
          </p:cNvPr>
          <p:cNvSpPr txBox="1"/>
          <p:nvPr/>
        </p:nvSpPr>
        <p:spPr>
          <a:xfrm>
            <a:off x="7752656" y="2279817"/>
            <a:ext cx="3588504" cy="464331"/>
          </a:xfrm>
          <a:prstGeom prst="rect">
            <a:avLst/>
          </a:prstGeom>
          <a:solidFill>
            <a:schemeClr val="accent6">
              <a:lumMod val="85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3 years (2024 to 2026)</a:t>
            </a:r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FCCF0AFB-3808-1591-1ADD-2AD93E80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8" y="6453336"/>
            <a:ext cx="8233010" cy="144016"/>
          </a:xfrm>
        </p:spPr>
        <p:txBody>
          <a:bodyPr/>
          <a:lstStyle/>
          <a:p>
            <a:r>
              <a:rPr lang="en-US" dirty="0"/>
              <a:t>The Value Contribution of Commodity Trading to the Swiss Economy </a:t>
            </a:r>
            <a:r>
              <a:rPr lang="de-CH" dirty="0"/>
              <a:t>– 21.05.2025</a:t>
            </a:r>
          </a:p>
        </p:txBody>
      </p:sp>
    </p:spTree>
    <p:extLst>
      <p:ext uri="{BB962C8B-B14F-4D97-AF65-F5344CB8AC3E}">
        <p14:creationId xmlns:p14="http://schemas.microsoft.com/office/powerpoint/2010/main" val="202793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25" grpId="0" animBg="1"/>
      <p:bldP spid="26" grpId="0" animBg="1"/>
      <p:bldP spid="27" grpId="0" animBg="1"/>
      <p:bldP spid="17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C3541-5D51-EB42-904B-E07E3AC0E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F33B43-8CD6-3607-6AB1-4F7F1E58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2309B292-E110-A0B3-048B-DE46CEB0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</p:spPr>
        <p:txBody>
          <a:bodyPr/>
          <a:lstStyle/>
          <a:p>
            <a:r>
              <a:rPr lang="fr-CH" dirty="0"/>
              <a:t>2. The goal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8F3DAC-E29A-772F-FD5E-08395F505785}"/>
              </a:ext>
            </a:extLst>
          </p:cNvPr>
          <p:cNvSpPr txBox="1"/>
          <p:nvPr/>
        </p:nvSpPr>
        <p:spPr>
          <a:xfrm>
            <a:off x="1847528" y="1679627"/>
            <a:ext cx="9434512" cy="9567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pPr algn="ctr"/>
            <a:r>
              <a:rPr lang="en-US" sz="2400" dirty="0"/>
              <a:t>Assess and understand the role of the</a:t>
            </a:r>
          </a:p>
          <a:p>
            <a:pPr algn="ctr"/>
            <a:r>
              <a:rPr lang="en-US" sz="2400" dirty="0"/>
              <a:t>commodity sector in Switzerland.</a:t>
            </a:r>
            <a:endParaRPr lang="fr-CH" sz="2400" dirty="0"/>
          </a:p>
        </p:txBody>
      </p:sp>
      <p:sp>
        <p:nvSpPr>
          <p:cNvPr id="11" name="Triangle isocèle 10">
            <a:extLst>
              <a:ext uri="{FF2B5EF4-FFF2-40B4-BE49-F238E27FC236}">
                <a16:creationId xmlns:a16="http://schemas.microsoft.com/office/drawing/2014/main" id="{675C2893-36DE-D663-2E08-CB140604DDEE}"/>
              </a:ext>
            </a:extLst>
          </p:cNvPr>
          <p:cNvSpPr/>
          <p:nvPr/>
        </p:nvSpPr>
        <p:spPr>
          <a:xfrm>
            <a:off x="4847374" y="2867450"/>
            <a:ext cx="3145334" cy="2946146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fr-CH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9AE2A118-CCEE-342D-9AC3-A55259EAAAE7}"/>
              </a:ext>
            </a:extLst>
          </p:cNvPr>
          <p:cNvGrpSpPr/>
          <p:nvPr/>
        </p:nvGrpSpPr>
        <p:grpSpPr>
          <a:xfrm>
            <a:off x="4655842" y="3206700"/>
            <a:ext cx="3528397" cy="697407"/>
            <a:chOff x="1728192" y="366524"/>
            <a:chExt cx="3528397" cy="697407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89DC4049-426C-C0BE-2F5B-2E1B09CA5F3B}"/>
                </a:ext>
              </a:extLst>
            </p:cNvPr>
            <p:cNvSpPr/>
            <p:nvPr/>
          </p:nvSpPr>
          <p:spPr>
            <a:xfrm>
              <a:off x="1728192" y="366524"/>
              <a:ext cx="3528397" cy="69740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r-CH"/>
            </a:p>
          </p:txBody>
        </p:sp>
        <p:sp>
          <p:nvSpPr>
            <p:cNvPr id="14" name="Rectangle : coins arrondis 4">
              <a:extLst>
                <a:ext uri="{FF2B5EF4-FFF2-40B4-BE49-F238E27FC236}">
                  <a16:creationId xmlns:a16="http://schemas.microsoft.com/office/drawing/2014/main" id="{AE74F87D-2084-90C9-9414-C3405A887846}"/>
                </a:ext>
              </a:extLst>
            </p:cNvPr>
            <p:cNvSpPr txBox="1"/>
            <p:nvPr/>
          </p:nvSpPr>
          <p:spPr>
            <a:xfrm>
              <a:off x="1762237" y="400569"/>
              <a:ext cx="3460307" cy="6293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Gross Domestic Product</a:t>
              </a:r>
              <a:r>
                <a:rPr lang="en-US" sz="1500" kern="1200" dirty="0"/>
                <a:t> (</a:t>
              </a:r>
              <a:r>
                <a:rPr lang="en-US" sz="1500" b="1" kern="1200" dirty="0"/>
                <a:t>GDP</a:t>
              </a:r>
              <a:r>
                <a:rPr lang="en-US" sz="1500" kern="1200" dirty="0"/>
                <a:t>)</a:t>
              </a:r>
              <a:br>
                <a:rPr lang="en-US" sz="1500" kern="1200" dirty="0"/>
              </a:br>
              <a:r>
                <a:rPr lang="en-US" sz="1500" i="1" kern="1200" dirty="0"/>
                <a:t>Measure of economic growth</a:t>
              </a:r>
              <a:endParaRPr lang="fr-CH" sz="1500" i="1" kern="1200" dirty="0"/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D62FCF49-FBDB-C98C-BE97-73A3BA9ECA0B}"/>
              </a:ext>
            </a:extLst>
          </p:cNvPr>
          <p:cNvGrpSpPr/>
          <p:nvPr/>
        </p:nvGrpSpPr>
        <p:grpSpPr>
          <a:xfrm>
            <a:off x="4655841" y="4085169"/>
            <a:ext cx="3528397" cy="697407"/>
            <a:chOff x="1728192" y="1223114"/>
            <a:chExt cx="3528397" cy="697407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AE2A64D1-C0D3-15C9-44E3-EFEA2F87749B}"/>
                </a:ext>
              </a:extLst>
            </p:cNvPr>
            <p:cNvSpPr/>
            <p:nvPr/>
          </p:nvSpPr>
          <p:spPr>
            <a:xfrm>
              <a:off x="1728192" y="1223114"/>
              <a:ext cx="3528397" cy="69740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r-CH"/>
            </a:p>
          </p:txBody>
        </p:sp>
        <p:sp>
          <p:nvSpPr>
            <p:cNvPr id="17" name="Rectangle : coins arrondis 4">
              <a:extLst>
                <a:ext uri="{FF2B5EF4-FFF2-40B4-BE49-F238E27FC236}">
                  <a16:creationId xmlns:a16="http://schemas.microsoft.com/office/drawing/2014/main" id="{B0EA3E0C-1528-06D7-87DA-9CE768D4C3C8}"/>
                </a:ext>
              </a:extLst>
            </p:cNvPr>
            <p:cNvSpPr txBox="1"/>
            <p:nvPr/>
          </p:nvSpPr>
          <p:spPr>
            <a:xfrm>
              <a:off x="1762237" y="1257159"/>
              <a:ext cx="3460307" cy="6293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1" kern="1200" dirty="0"/>
                <a:t>Value Added </a:t>
              </a:r>
              <a:r>
                <a:rPr lang="en-US" sz="1500" kern="1200" dirty="0"/>
                <a:t>(</a:t>
              </a:r>
              <a:r>
                <a:rPr lang="en-US" sz="1500" b="1" kern="1200" dirty="0"/>
                <a:t>VA</a:t>
              </a:r>
              <a:r>
                <a:rPr lang="en-US" sz="1500" kern="1200" dirty="0"/>
                <a:t>)</a:t>
              </a:r>
              <a:br>
                <a:rPr lang="en-US" sz="1500" kern="1200" dirty="0"/>
              </a:br>
              <a:r>
                <a:rPr lang="en-US" sz="1500" i="1" kern="1200" dirty="0"/>
                <a:t>Measurement tool</a:t>
              </a:r>
              <a:endParaRPr lang="fr-CH" sz="1500" i="1" kern="1200" dirty="0"/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94A09286-8527-DA1C-33DA-565E54F1E758}"/>
              </a:ext>
            </a:extLst>
          </p:cNvPr>
          <p:cNvGrpSpPr/>
          <p:nvPr/>
        </p:nvGrpSpPr>
        <p:grpSpPr>
          <a:xfrm>
            <a:off x="4655840" y="4941168"/>
            <a:ext cx="3528397" cy="697407"/>
            <a:chOff x="1728192" y="2079706"/>
            <a:chExt cx="3528397" cy="697407"/>
          </a:xfrm>
        </p:grpSpPr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0B6EC8EA-4C02-D2DD-512E-63FF8211E841}"/>
                </a:ext>
              </a:extLst>
            </p:cNvPr>
            <p:cNvSpPr/>
            <p:nvPr/>
          </p:nvSpPr>
          <p:spPr>
            <a:xfrm>
              <a:off x="1728192" y="2079706"/>
              <a:ext cx="3528397" cy="69740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r-CH"/>
            </a:p>
          </p:txBody>
        </p:sp>
        <p:sp>
          <p:nvSpPr>
            <p:cNvPr id="20" name="Rectangle : coins arrondis 4">
              <a:extLst>
                <a:ext uri="{FF2B5EF4-FFF2-40B4-BE49-F238E27FC236}">
                  <a16:creationId xmlns:a16="http://schemas.microsoft.com/office/drawing/2014/main" id="{EA166117-1BA0-9719-E0BA-E1CB3DCBC672}"/>
                </a:ext>
              </a:extLst>
            </p:cNvPr>
            <p:cNvSpPr txBox="1"/>
            <p:nvPr/>
          </p:nvSpPr>
          <p:spPr>
            <a:xfrm>
              <a:off x="1762237" y="2113751"/>
              <a:ext cx="3460307" cy="6293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/>
                <a:t>Companies</a:t>
              </a:r>
              <a:br>
                <a:rPr lang="en-US" sz="1400" kern="1200" dirty="0"/>
              </a:br>
              <a:r>
                <a:rPr lang="en-US" sz="1400" i="1" kern="1200" dirty="0"/>
                <a:t>Actors holding the information</a:t>
              </a:r>
              <a:endParaRPr lang="fr-CH" sz="1400" i="1" kern="1200" dirty="0"/>
            </a:p>
          </p:txBody>
        </p:sp>
      </p:grp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03788077-81C8-AB73-E241-281F2C70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8" y="6453336"/>
            <a:ext cx="8233010" cy="144016"/>
          </a:xfrm>
        </p:spPr>
        <p:txBody>
          <a:bodyPr/>
          <a:lstStyle/>
          <a:p>
            <a:r>
              <a:rPr lang="en-US" dirty="0"/>
              <a:t>The Value Contribution of Commodity Trading to the Swiss Economy </a:t>
            </a:r>
            <a:r>
              <a:rPr lang="de-CH" dirty="0"/>
              <a:t>– 21.05.2025</a:t>
            </a:r>
          </a:p>
        </p:txBody>
      </p:sp>
    </p:spTree>
    <p:extLst>
      <p:ext uri="{BB962C8B-B14F-4D97-AF65-F5344CB8AC3E}">
        <p14:creationId xmlns:p14="http://schemas.microsoft.com/office/powerpoint/2010/main" val="290921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921E3-452C-7A11-13B8-A72DAB267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33ACF-D2AE-9593-2E55-D49178DB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86E5C99-7F26-F4F8-7F9B-2AB362F48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</p:spPr>
        <p:txBody>
          <a:bodyPr/>
          <a:lstStyle/>
          <a:p>
            <a:r>
              <a:rPr lang="fr-CH" dirty="0"/>
              <a:t>3. The approach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2BEEA7-F521-A668-8FBC-233FFC9D5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734989"/>
            <a:ext cx="9434512" cy="4232275"/>
          </a:xfrm>
        </p:spPr>
        <p:txBody>
          <a:bodyPr/>
          <a:lstStyle/>
          <a:p>
            <a:r>
              <a:rPr lang="en-US" dirty="0"/>
              <a:t>Selection of the </a:t>
            </a:r>
            <a:r>
              <a:rPr lang="en-US" b="1" dirty="0"/>
              <a:t>enterprises to be surveyed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Based on economic criteria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(size, type of activity, 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Aligned with the Federal Council’s mandate (statistical restriction)</a:t>
            </a:r>
          </a:p>
          <a:p>
            <a:endParaRPr lang="fr-CH" dirty="0"/>
          </a:p>
          <a:p>
            <a:r>
              <a:rPr lang="en-US" dirty="0"/>
              <a:t>Definition of the </a:t>
            </a:r>
            <a:r>
              <a:rPr lang="en-US" b="1" dirty="0"/>
              <a:t>data collection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Paper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Digital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Submission of financial statements</a:t>
            </a:r>
          </a:p>
          <a:p>
            <a:endParaRPr lang="fr-CH" dirty="0"/>
          </a:p>
          <a:p>
            <a:endParaRPr lang="fr-CH" dirty="0"/>
          </a:p>
          <a:p>
            <a:pPr marL="514350" indent="-514350">
              <a:buAutoNum type="arabicPeriod"/>
            </a:pPr>
            <a:endParaRPr lang="fr-CH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685C694-7C05-9258-E662-35E0BE656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7657" y="3429000"/>
            <a:ext cx="1644383" cy="2336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3C009D5-5FAF-21D2-F19F-1878D93987D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19627" b="20811"/>
          <a:stretch/>
        </p:blipFill>
        <p:spPr>
          <a:xfrm>
            <a:off x="6545064" y="4622537"/>
            <a:ext cx="2720956" cy="1267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46B9EF2E-4E61-6033-18A0-257B61A80A02}"/>
              </a:ext>
            </a:extLst>
          </p:cNvPr>
          <p:cNvSpPr txBox="1"/>
          <p:nvPr/>
        </p:nvSpPr>
        <p:spPr>
          <a:xfrm>
            <a:off x="6495725" y="5899959"/>
            <a:ext cx="27209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https://www.esurvey.bfs.admin.ch/ews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9AB598B2-E727-7393-2761-4E14712230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5901" r="6299" b="5901"/>
          <a:stretch/>
        </p:blipFill>
        <p:spPr>
          <a:xfrm>
            <a:off x="4578666" y="4622537"/>
            <a:ext cx="981322" cy="1329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F2C1E0-122D-FD9F-C7EB-1B5E16E6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8" y="6453336"/>
            <a:ext cx="8233010" cy="144016"/>
          </a:xfrm>
        </p:spPr>
        <p:txBody>
          <a:bodyPr/>
          <a:lstStyle/>
          <a:p>
            <a:r>
              <a:rPr lang="en-US" dirty="0"/>
              <a:t>The Value Contribution of Commodity Trading to the Swiss Economy </a:t>
            </a:r>
            <a:r>
              <a:rPr lang="de-CH" dirty="0"/>
              <a:t>– 21.05.2025</a:t>
            </a:r>
          </a:p>
        </p:txBody>
      </p:sp>
    </p:spTree>
    <p:extLst>
      <p:ext uri="{BB962C8B-B14F-4D97-AF65-F5344CB8AC3E}">
        <p14:creationId xmlns:p14="http://schemas.microsoft.com/office/powerpoint/2010/main" val="82115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9F382-2F68-4612-F961-62C63842D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3D7D807C-5251-AB0B-8366-E0C61A28473C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3174948" y="3767399"/>
            <a:ext cx="7385548" cy="332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67068E0B-38A0-870F-BE60-3D0C90E10C65}"/>
              </a:ext>
            </a:extLst>
          </p:cNvPr>
          <p:cNvCxnSpPr>
            <a:cxnSpLocks/>
          </p:cNvCxnSpPr>
          <p:nvPr/>
        </p:nvCxnSpPr>
        <p:spPr>
          <a:xfrm flipV="1">
            <a:off x="3130061" y="2492896"/>
            <a:ext cx="7354130" cy="3320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38786E6E-89A4-7D8D-758F-6BC59B14C4EB}"/>
              </a:ext>
            </a:extLst>
          </p:cNvPr>
          <p:cNvCxnSpPr>
            <a:cxnSpLocks/>
            <a:endCxn id="138" idx="2"/>
          </p:cNvCxnSpPr>
          <p:nvPr/>
        </p:nvCxnSpPr>
        <p:spPr>
          <a:xfrm>
            <a:off x="4004637" y="1917490"/>
            <a:ext cx="2" cy="14701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505DCA-0A50-D4D4-BF8C-0F33A7B96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1D1D540-FCD7-EAB6-9457-24FF10CE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178130"/>
            <a:ext cx="9434512" cy="1512559"/>
          </a:xfrm>
        </p:spPr>
        <p:txBody>
          <a:bodyPr/>
          <a:lstStyle/>
          <a:p>
            <a:r>
              <a:rPr lang="fr-CH" dirty="0"/>
              <a:t>4. The timeline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425761A-E1A6-F9B6-336D-0BA6AC4DFBFB}"/>
              </a:ext>
            </a:extLst>
          </p:cNvPr>
          <p:cNvCxnSpPr>
            <a:cxnSpLocks/>
          </p:cNvCxnSpPr>
          <p:nvPr/>
        </p:nvCxnSpPr>
        <p:spPr>
          <a:xfrm flipH="1" flipV="1">
            <a:off x="3831400" y="1910387"/>
            <a:ext cx="358836" cy="9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D712129F-EAFC-714D-30D4-77E6BC085C14}"/>
              </a:ext>
            </a:extLst>
          </p:cNvPr>
          <p:cNvSpPr txBox="1"/>
          <p:nvPr/>
        </p:nvSpPr>
        <p:spPr>
          <a:xfrm>
            <a:off x="3753278" y="1661267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100" b="1" dirty="0">
                <a:highlight>
                  <a:srgbClr val="FF0505"/>
                </a:highlight>
              </a:rPr>
              <a:t>2025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38AEF93-F3E6-F8C0-C43D-F2E9E0B552B8}"/>
              </a:ext>
            </a:extLst>
          </p:cNvPr>
          <p:cNvSpPr txBox="1"/>
          <p:nvPr/>
        </p:nvSpPr>
        <p:spPr>
          <a:xfrm>
            <a:off x="2240175" y="2407706"/>
            <a:ext cx="8579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err="1"/>
              <a:t>Early</a:t>
            </a:r>
            <a:r>
              <a:rPr lang="fr-CH" sz="1000" dirty="0"/>
              <a:t> March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3056D83-2CFE-AAB2-7CE5-B53F6A2D17D1}"/>
              </a:ext>
            </a:extLst>
          </p:cNvPr>
          <p:cNvSpPr txBox="1"/>
          <p:nvPr/>
        </p:nvSpPr>
        <p:spPr>
          <a:xfrm>
            <a:off x="4018083" y="2543726"/>
            <a:ext cx="848309" cy="4001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fr-CH" sz="1000" dirty="0">
                <a:solidFill>
                  <a:srgbClr val="FF0000"/>
                </a:solidFill>
              </a:rPr>
              <a:t>Forms</a:t>
            </a:r>
            <a:br>
              <a:rPr lang="fr-CH" sz="1000" b="1" dirty="0">
                <a:solidFill>
                  <a:srgbClr val="FF0000"/>
                </a:solidFill>
              </a:rPr>
            </a:br>
            <a:r>
              <a:rPr lang="fr-CH" sz="1000" b="1" dirty="0" err="1">
                <a:solidFill>
                  <a:srgbClr val="FF0000"/>
                </a:solidFill>
              </a:rPr>
              <a:t>submission</a:t>
            </a:r>
            <a:endParaRPr lang="fr-CH" sz="1000" dirty="0">
              <a:solidFill>
                <a:srgbClr val="FF0000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4D37F45-63E7-2C4D-D6E7-0291BAD8CCD0}"/>
              </a:ext>
            </a:extLst>
          </p:cNvPr>
          <p:cNvSpPr txBox="1"/>
          <p:nvPr/>
        </p:nvSpPr>
        <p:spPr>
          <a:xfrm>
            <a:off x="2153514" y="3677491"/>
            <a:ext cx="10214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 err="1"/>
              <a:t>Mid</a:t>
            </a:r>
            <a:r>
              <a:rPr lang="fr-CH" sz="1000" dirty="0"/>
              <a:t> </a:t>
            </a:r>
            <a:r>
              <a:rPr lang="fr-CH" sz="1000" dirty="0" err="1"/>
              <a:t>November</a:t>
            </a:r>
            <a:endParaRPr lang="fr-CH" sz="1000" dirty="0"/>
          </a:p>
        </p:txBody>
      </p:sp>
      <p:cxnSp>
        <p:nvCxnSpPr>
          <p:cNvPr id="135" name="Connecteur droit 134">
            <a:extLst>
              <a:ext uri="{FF2B5EF4-FFF2-40B4-BE49-F238E27FC236}">
                <a16:creationId xmlns:a16="http://schemas.microsoft.com/office/drawing/2014/main" id="{02BBEB3C-A609-F22F-8D88-A552B4F6CF63}"/>
              </a:ext>
            </a:extLst>
          </p:cNvPr>
          <p:cNvCxnSpPr>
            <a:cxnSpLocks/>
            <a:stCxn id="138" idx="2"/>
          </p:cNvCxnSpPr>
          <p:nvPr/>
        </p:nvCxnSpPr>
        <p:spPr>
          <a:xfrm>
            <a:off x="4004639" y="3387677"/>
            <a:ext cx="0" cy="103757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rganigramme : Décision 137">
            <a:extLst>
              <a:ext uri="{FF2B5EF4-FFF2-40B4-BE49-F238E27FC236}">
                <a16:creationId xmlns:a16="http://schemas.microsoft.com/office/drawing/2014/main" id="{835EA82F-8C4C-B228-FB57-24B55ACD952A}"/>
              </a:ext>
            </a:extLst>
          </p:cNvPr>
          <p:cNvSpPr/>
          <p:nvPr/>
        </p:nvSpPr>
        <p:spPr>
          <a:xfrm>
            <a:off x="3912471" y="3142926"/>
            <a:ext cx="184335" cy="244751"/>
          </a:xfrm>
          <a:prstGeom prst="flowChartDecision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40" name="Organigramme : Décision 139">
            <a:extLst>
              <a:ext uri="{FF2B5EF4-FFF2-40B4-BE49-F238E27FC236}">
                <a16:creationId xmlns:a16="http://schemas.microsoft.com/office/drawing/2014/main" id="{0F0AB980-D03A-2835-2311-628BEF31F547}"/>
              </a:ext>
            </a:extLst>
          </p:cNvPr>
          <p:cNvSpPr/>
          <p:nvPr/>
        </p:nvSpPr>
        <p:spPr>
          <a:xfrm>
            <a:off x="3912471" y="3677491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972AA3D3-0581-08F8-8D2E-D3D0F738C7CB}"/>
              </a:ext>
            </a:extLst>
          </p:cNvPr>
          <p:cNvSpPr txBox="1"/>
          <p:nvPr/>
        </p:nvSpPr>
        <p:spPr>
          <a:xfrm>
            <a:off x="4000346" y="3827699"/>
            <a:ext cx="1331447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CH" sz="1000" dirty="0">
                <a:solidFill>
                  <a:srgbClr val="FF0000"/>
                </a:solidFill>
              </a:rPr>
              <a:t>VA statistics release (</a:t>
            </a:r>
            <a:r>
              <a:rPr lang="fr-CH" sz="1000" b="1" dirty="0">
                <a:solidFill>
                  <a:srgbClr val="FF0000"/>
                </a:solidFill>
              </a:rPr>
              <a:t>2024</a:t>
            </a:r>
            <a:r>
              <a:rPr lang="fr-CH" sz="1000" dirty="0">
                <a:solidFill>
                  <a:srgbClr val="FF0000"/>
                </a:solidFill>
              </a:rPr>
              <a:t>) </a:t>
            </a:r>
          </a:p>
          <a:p>
            <a:r>
              <a:rPr lang="fr-CH" sz="1000" b="1" dirty="0">
                <a:solidFill>
                  <a:srgbClr val="FF0000"/>
                </a:solidFill>
              </a:rPr>
              <a:t>Provisional results</a:t>
            </a:r>
          </a:p>
        </p:txBody>
      </p:sp>
      <p:sp>
        <p:nvSpPr>
          <p:cNvPr id="142" name="Organigramme : Décision 141">
            <a:extLst>
              <a:ext uri="{FF2B5EF4-FFF2-40B4-BE49-F238E27FC236}">
                <a16:creationId xmlns:a16="http://schemas.microsoft.com/office/drawing/2014/main" id="{24FC7B61-2459-E5D5-6281-3251D9B15468}"/>
              </a:ext>
            </a:extLst>
          </p:cNvPr>
          <p:cNvSpPr/>
          <p:nvPr/>
        </p:nvSpPr>
        <p:spPr>
          <a:xfrm>
            <a:off x="3912471" y="2396126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6FE0CA26-7D8D-AA9D-23EC-22BF7409D7CD}"/>
              </a:ext>
            </a:extLst>
          </p:cNvPr>
          <p:cNvSpPr txBox="1"/>
          <p:nvPr/>
        </p:nvSpPr>
        <p:spPr>
          <a:xfrm>
            <a:off x="4079776" y="3154770"/>
            <a:ext cx="7120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000" dirty="0"/>
              <a:t>May 21st</a:t>
            </a:r>
          </a:p>
        </p:txBody>
      </p:sp>
      <p:cxnSp>
        <p:nvCxnSpPr>
          <p:cNvPr id="157" name="Connecteur droit 156">
            <a:extLst>
              <a:ext uri="{FF2B5EF4-FFF2-40B4-BE49-F238E27FC236}">
                <a16:creationId xmlns:a16="http://schemas.microsoft.com/office/drawing/2014/main" id="{297AC8B7-17BE-7310-7CAF-BAA1227E9B80}"/>
              </a:ext>
            </a:extLst>
          </p:cNvPr>
          <p:cNvCxnSpPr>
            <a:cxnSpLocks/>
          </p:cNvCxnSpPr>
          <p:nvPr/>
        </p:nvCxnSpPr>
        <p:spPr>
          <a:xfrm flipH="1" flipV="1">
            <a:off x="5617768" y="1890050"/>
            <a:ext cx="358836" cy="9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ZoneTexte 157">
            <a:extLst>
              <a:ext uri="{FF2B5EF4-FFF2-40B4-BE49-F238E27FC236}">
                <a16:creationId xmlns:a16="http://schemas.microsoft.com/office/drawing/2014/main" id="{58EBC815-D25F-7F8E-C04C-5367479E4ED1}"/>
              </a:ext>
            </a:extLst>
          </p:cNvPr>
          <p:cNvSpPr txBox="1"/>
          <p:nvPr/>
        </p:nvSpPr>
        <p:spPr>
          <a:xfrm>
            <a:off x="5539646" y="1640930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100" b="1" dirty="0"/>
              <a:t>2026</a:t>
            </a:r>
          </a:p>
        </p:txBody>
      </p:sp>
      <p:cxnSp>
        <p:nvCxnSpPr>
          <p:cNvPr id="162" name="Connecteur droit 161">
            <a:extLst>
              <a:ext uri="{FF2B5EF4-FFF2-40B4-BE49-F238E27FC236}">
                <a16:creationId xmlns:a16="http://schemas.microsoft.com/office/drawing/2014/main" id="{8494E078-A331-6BF6-0834-BDAD476CA1E8}"/>
              </a:ext>
            </a:extLst>
          </p:cNvPr>
          <p:cNvCxnSpPr>
            <a:cxnSpLocks/>
            <a:stCxn id="158" idx="2"/>
          </p:cNvCxnSpPr>
          <p:nvPr/>
        </p:nvCxnSpPr>
        <p:spPr>
          <a:xfrm>
            <a:off x="5792280" y="1902540"/>
            <a:ext cx="0" cy="250237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rganigramme : Décision 163">
            <a:extLst>
              <a:ext uri="{FF2B5EF4-FFF2-40B4-BE49-F238E27FC236}">
                <a16:creationId xmlns:a16="http://schemas.microsoft.com/office/drawing/2014/main" id="{17FA138A-051D-4428-AA93-E7B5FCDAEBBE}"/>
              </a:ext>
            </a:extLst>
          </p:cNvPr>
          <p:cNvSpPr/>
          <p:nvPr/>
        </p:nvSpPr>
        <p:spPr>
          <a:xfrm>
            <a:off x="5698839" y="3657154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65" name="ZoneTexte 164">
            <a:extLst>
              <a:ext uri="{FF2B5EF4-FFF2-40B4-BE49-F238E27FC236}">
                <a16:creationId xmlns:a16="http://schemas.microsoft.com/office/drawing/2014/main" id="{0BC39987-B5E4-E617-0662-47ED9172F1FA}"/>
              </a:ext>
            </a:extLst>
          </p:cNvPr>
          <p:cNvSpPr txBox="1"/>
          <p:nvPr/>
        </p:nvSpPr>
        <p:spPr>
          <a:xfrm>
            <a:off x="5794803" y="3827699"/>
            <a:ext cx="1332889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CH" sz="1000" dirty="0"/>
              <a:t>VA statistics release (</a:t>
            </a:r>
            <a:r>
              <a:rPr lang="fr-CH" sz="1000" b="1" dirty="0"/>
              <a:t>2025</a:t>
            </a:r>
            <a:r>
              <a:rPr lang="fr-CH" sz="1000" dirty="0"/>
              <a:t>) </a:t>
            </a:r>
          </a:p>
          <a:p>
            <a:r>
              <a:rPr lang="fr-CH" sz="1000" b="1" dirty="0"/>
              <a:t>Provisional results</a:t>
            </a:r>
          </a:p>
        </p:txBody>
      </p:sp>
      <p:sp>
        <p:nvSpPr>
          <p:cNvPr id="166" name="Organigramme : Décision 165">
            <a:extLst>
              <a:ext uri="{FF2B5EF4-FFF2-40B4-BE49-F238E27FC236}">
                <a16:creationId xmlns:a16="http://schemas.microsoft.com/office/drawing/2014/main" id="{114A1354-EAAF-9690-0F47-F0C172C067E5}"/>
              </a:ext>
            </a:extLst>
          </p:cNvPr>
          <p:cNvSpPr/>
          <p:nvPr/>
        </p:nvSpPr>
        <p:spPr>
          <a:xfrm>
            <a:off x="5698839" y="2375789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cxnSp>
        <p:nvCxnSpPr>
          <p:cNvPr id="169" name="Connecteur droit 168">
            <a:extLst>
              <a:ext uri="{FF2B5EF4-FFF2-40B4-BE49-F238E27FC236}">
                <a16:creationId xmlns:a16="http://schemas.microsoft.com/office/drawing/2014/main" id="{CEB0B696-6733-59A5-0F68-869EB40B13CD}"/>
              </a:ext>
            </a:extLst>
          </p:cNvPr>
          <p:cNvCxnSpPr>
            <a:cxnSpLocks/>
          </p:cNvCxnSpPr>
          <p:nvPr/>
        </p:nvCxnSpPr>
        <p:spPr>
          <a:xfrm flipH="1" flipV="1">
            <a:off x="7418465" y="1890410"/>
            <a:ext cx="358836" cy="9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ZoneTexte 169">
            <a:extLst>
              <a:ext uri="{FF2B5EF4-FFF2-40B4-BE49-F238E27FC236}">
                <a16:creationId xmlns:a16="http://schemas.microsoft.com/office/drawing/2014/main" id="{FF971835-D296-873F-31F0-D0C89247E797}"/>
              </a:ext>
            </a:extLst>
          </p:cNvPr>
          <p:cNvSpPr txBox="1"/>
          <p:nvPr/>
        </p:nvSpPr>
        <p:spPr>
          <a:xfrm>
            <a:off x="7340343" y="1641290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100" b="1" dirty="0"/>
              <a:t>2027</a:t>
            </a:r>
          </a:p>
        </p:txBody>
      </p:sp>
      <p:cxnSp>
        <p:nvCxnSpPr>
          <p:cNvPr id="174" name="Connecteur droit 173">
            <a:extLst>
              <a:ext uri="{FF2B5EF4-FFF2-40B4-BE49-F238E27FC236}">
                <a16:creationId xmlns:a16="http://schemas.microsoft.com/office/drawing/2014/main" id="{F10CBDDE-FF3D-A2DF-8696-E2DC7D9AE6A7}"/>
              </a:ext>
            </a:extLst>
          </p:cNvPr>
          <p:cNvCxnSpPr>
            <a:cxnSpLocks/>
            <a:stCxn id="170" idx="2"/>
          </p:cNvCxnSpPr>
          <p:nvPr/>
        </p:nvCxnSpPr>
        <p:spPr>
          <a:xfrm flipH="1">
            <a:off x="7591703" y="1902900"/>
            <a:ext cx="1274" cy="25232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rganigramme : Décision 175">
            <a:extLst>
              <a:ext uri="{FF2B5EF4-FFF2-40B4-BE49-F238E27FC236}">
                <a16:creationId xmlns:a16="http://schemas.microsoft.com/office/drawing/2014/main" id="{84833BC0-1608-9DEA-D906-2E9BFE3F032B}"/>
              </a:ext>
            </a:extLst>
          </p:cNvPr>
          <p:cNvSpPr/>
          <p:nvPr/>
        </p:nvSpPr>
        <p:spPr>
          <a:xfrm>
            <a:off x="7499536" y="3657514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78" name="Organigramme : Décision 177">
            <a:extLst>
              <a:ext uri="{FF2B5EF4-FFF2-40B4-BE49-F238E27FC236}">
                <a16:creationId xmlns:a16="http://schemas.microsoft.com/office/drawing/2014/main" id="{26AD32DE-4FB0-E363-4FBE-E5A28511C7F0}"/>
              </a:ext>
            </a:extLst>
          </p:cNvPr>
          <p:cNvSpPr/>
          <p:nvPr/>
        </p:nvSpPr>
        <p:spPr>
          <a:xfrm>
            <a:off x="7499536" y="2376149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62318610-15E9-3AC9-320E-B6A1845DCAB7}"/>
              </a:ext>
            </a:extLst>
          </p:cNvPr>
          <p:cNvSpPr txBox="1"/>
          <p:nvPr/>
        </p:nvSpPr>
        <p:spPr>
          <a:xfrm>
            <a:off x="7591799" y="3835954"/>
            <a:ext cx="1263691" cy="116955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CH" sz="1000" dirty="0"/>
              <a:t>VA statistics release (</a:t>
            </a:r>
            <a:r>
              <a:rPr lang="fr-CH" sz="1000" b="1" dirty="0"/>
              <a:t>2026</a:t>
            </a:r>
            <a:r>
              <a:rPr lang="fr-CH" sz="1000" dirty="0"/>
              <a:t>) </a:t>
            </a:r>
          </a:p>
          <a:p>
            <a:r>
              <a:rPr lang="fr-CH" sz="1000" b="1" dirty="0"/>
              <a:t>Provisional results</a:t>
            </a:r>
          </a:p>
          <a:p>
            <a:r>
              <a:rPr lang="fr-CH" sz="1000" dirty="0"/>
              <a:t>- </a:t>
            </a:r>
          </a:p>
          <a:p>
            <a:r>
              <a:rPr lang="fr-CH" sz="1000" dirty="0"/>
              <a:t>VA statistics release (</a:t>
            </a:r>
            <a:r>
              <a:rPr lang="fr-CH" sz="1000" b="1" dirty="0"/>
              <a:t>2025</a:t>
            </a:r>
            <a:r>
              <a:rPr lang="fr-CH" sz="1000" dirty="0"/>
              <a:t>) </a:t>
            </a:r>
          </a:p>
          <a:p>
            <a:r>
              <a:rPr lang="fr-CH" sz="1000" b="1" dirty="0"/>
              <a:t>final results</a:t>
            </a:r>
          </a:p>
        </p:txBody>
      </p:sp>
      <p:cxnSp>
        <p:nvCxnSpPr>
          <p:cNvPr id="186" name="Connecteur droit 185">
            <a:extLst>
              <a:ext uri="{FF2B5EF4-FFF2-40B4-BE49-F238E27FC236}">
                <a16:creationId xmlns:a16="http://schemas.microsoft.com/office/drawing/2014/main" id="{C26A33C2-39BE-B076-BB6F-A19BCFDB6509}"/>
              </a:ext>
            </a:extLst>
          </p:cNvPr>
          <p:cNvCxnSpPr>
            <a:cxnSpLocks/>
          </p:cNvCxnSpPr>
          <p:nvPr/>
        </p:nvCxnSpPr>
        <p:spPr>
          <a:xfrm flipH="1" flipV="1">
            <a:off x="9218185" y="1877920"/>
            <a:ext cx="358836" cy="99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oneTexte 186">
            <a:extLst>
              <a:ext uri="{FF2B5EF4-FFF2-40B4-BE49-F238E27FC236}">
                <a16:creationId xmlns:a16="http://schemas.microsoft.com/office/drawing/2014/main" id="{028F43D8-A569-88AC-8016-DE28F28E4AAE}"/>
              </a:ext>
            </a:extLst>
          </p:cNvPr>
          <p:cNvSpPr txBox="1"/>
          <p:nvPr/>
        </p:nvSpPr>
        <p:spPr>
          <a:xfrm>
            <a:off x="9140063" y="1628800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100" b="1" dirty="0"/>
              <a:t>2028</a:t>
            </a:r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69D82B46-DB23-0F81-4CF3-9FBE413CB50A}"/>
              </a:ext>
            </a:extLst>
          </p:cNvPr>
          <p:cNvCxnSpPr>
            <a:cxnSpLocks/>
            <a:stCxn id="187" idx="2"/>
          </p:cNvCxnSpPr>
          <p:nvPr/>
        </p:nvCxnSpPr>
        <p:spPr>
          <a:xfrm flipH="1">
            <a:off x="9391423" y="1890410"/>
            <a:ext cx="1274" cy="25781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rganigramme : Décision 188">
            <a:extLst>
              <a:ext uri="{FF2B5EF4-FFF2-40B4-BE49-F238E27FC236}">
                <a16:creationId xmlns:a16="http://schemas.microsoft.com/office/drawing/2014/main" id="{46EC1442-3854-5E06-AA7E-3193D608EA7C}"/>
              </a:ext>
            </a:extLst>
          </p:cNvPr>
          <p:cNvSpPr/>
          <p:nvPr/>
        </p:nvSpPr>
        <p:spPr>
          <a:xfrm>
            <a:off x="9299256" y="3645024"/>
            <a:ext cx="184335" cy="244751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 err="1">
              <a:solidFill>
                <a:schemeClr val="tx1"/>
              </a:solidFill>
            </a:endParaRPr>
          </a:p>
        </p:txBody>
      </p:sp>
      <p:sp>
        <p:nvSpPr>
          <p:cNvPr id="191" name="ZoneTexte 190">
            <a:extLst>
              <a:ext uri="{FF2B5EF4-FFF2-40B4-BE49-F238E27FC236}">
                <a16:creationId xmlns:a16="http://schemas.microsoft.com/office/drawing/2014/main" id="{018DBA1E-2F60-92C7-6F72-E817EECE4A5C}"/>
              </a:ext>
            </a:extLst>
          </p:cNvPr>
          <p:cNvSpPr txBox="1"/>
          <p:nvPr/>
        </p:nvSpPr>
        <p:spPr>
          <a:xfrm>
            <a:off x="9397603" y="3827699"/>
            <a:ext cx="1162893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CH" sz="1000" dirty="0"/>
              <a:t>VA statistics release (</a:t>
            </a:r>
            <a:r>
              <a:rPr lang="fr-CH" sz="1000" b="1" dirty="0"/>
              <a:t>2026</a:t>
            </a:r>
            <a:r>
              <a:rPr lang="fr-CH" sz="1000" dirty="0"/>
              <a:t>) </a:t>
            </a:r>
          </a:p>
          <a:p>
            <a:r>
              <a:rPr lang="fr-CH" sz="1000" b="1" dirty="0"/>
              <a:t>final results</a:t>
            </a:r>
          </a:p>
        </p:txBody>
      </p:sp>
      <p:sp>
        <p:nvSpPr>
          <p:cNvPr id="196" name="ZoneTexte 195">
            <a:extLst>
              <a:ext uri="{FF2B5EF4-FFF2-40B4-BE49-F238E27FC236}">
                <a16:creationId xmlns:a16="http://schemas.microsoft.com/office/drawing/2014/main" id="{5C52746B-435B-8C60-F2E5-8B2088338C09}"/>
              </a:ext>
            </a:extLst>
          </p:cNvPr>
          <p:cNvSpPr txBox="1"/>
          <p:nvPr/>
        </p:nvSpPr>
        <p:spPr>
          <a:xfrm>
            <a:off x="5800236" y="2537232"/>
            <a:ext cx="861133" cy="4001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fr-CH" sz="1000" dirty="0"/>
              <a:t>Forms</a:t>
            </a:r>
            <a:br>
              <a:rPr lang="fr-CH" sz="1000" b="1" dirty="0"/>
            </a:br>
            <a:r>
              <a:rPr lang="fr-CH" sz="1000" b="1" dirty="0" err="1"/>
              <a:t>submission</a:t>
            </a:r>
            <a:endParaRPr lang="fr-CH" sz="1000" dirty="0"/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BA3E4F94-7AB2-DB7F-BCD7-F70BBBB6729B}"/>
              </a:ext>
            </a:extLst>
          </p:cNvPr>
          <p:cNvSpPr txBox="1"/>
          <p:nvPr/>
        </p:nvSpPr>
        <p:spPr>
          <a:xfrm>
            <a:off x="7600932" y="2538285"/>
            <a:ext cx="861133" cy="4001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fr-CH" sz="1000" dirty="0"/>
              <a:t>Forms</a:t>
            </a:r>
            <a:br>
              <a:rPr lang="fr-CH" sz="1000" b="1" dirty="0"/>
            </a:br>
            <a:r>
              <a:rPr lang="fr-CH" sz="1000" b="1" dirty="0" err="1"/>
              <a:t>submission</a:t>
            </a:r>
            <a:endParaRPr lang="fr-CH" sz="1000" dirty="0"/>
          </a:p>
        </p:txBody>
      </p:sp>
      <p:sp>
        <p:nvSpPr>
          <p:cNvPr id="198" name="ZoneTexte 197">
            <a:extLst>
              <a:ext uri="{FF2B5EF4-FFF2-40B4-BE49-F238E27FC236}">
                <a16:creationId xmlns:a16="http://schemas.microsoft.com/office/drawing/2014/main" id="{6C347335-CFA4-CB53-654C-2DDEAAABC2B4}"/>
              </a:ext>
            </a:extLst>
          </p:cNvPr>
          <p:cNvSpPr txBox="1"/>
          <p:nvPr/>
        </p:nvSpPr>
        <p:spPr>
          <a:xfrm>
            <a:off x="3091689" y="5157192"/>
            <a:ext cx="7340992" cy="772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216000" tIns="72000" rIns="0" bIns="144000" rtlCol="0">
            <a:spAutoFit/>
          </a:bodyPr>
          <a:lstStyle/>
          <a:p>
            <a:pPr algn="ctr"/>
            <a:r>
              <a:rPr lang="fr-CH" dirty="0"/>
              <a:t>Aggregated data </a:t>
            </a:r>
            <a:r>
              <a:rPr lang="fr-CH" dirty="0">
                <a:sym typeface="Wingdings" panose="05000000000000000000" pitchFamily="2" charset="2"/>
              </a:rPr>
              <a:t>:</a:t>
            </a:r>
            <a:r>
              <a:rPr lang="fr-CH" dirty="0"/>
              <a:t> </a:t>
            </a:r>
            <a:r>
              <a:rPr lang="fr-CH" b="1" dirty="0"/>
              <a:t>Value added of the Commodity sector</a:t>
            </a:r>
            <a:r>
              <a:rPr lang="fr-CH" dirty="0"/>
              <a:t>.</a:t>
            </a:r>
            <a:br>
              <a:rPr lang="fr-CH" dirty="0"/>
            </a:br>
            <a:r>
              <a:rPr lang="fr-CH" dirty="0"/>
              <a:t>Possibly the GDP share of the Commodity sector.</a:t>
            </a:r>
          </a:p>
        </p:txBody>
      </p:sp>
      <p:cxnSp>
        <p:nvCxnSpPr>
          <p:cNvPr id="200" name="Connecteur droit avec flèche 199">
            <a:extLst>
              <a:ext uri="{FF2B5EF4-FFF2-40B4-BE49-F238E27FC236}">
                <a16:creationId xmlns:a16="http://schemas.microsoft.com/office/drawing/2014/main" id="{BD4FDA86-2E7A-635A-1338-ECA6F1401012}"/>
              </a:ext>
            </a:extLst>
          </p:cNvPr>
          <p:cNvCxnSpPr>
            <a:cxnSpLocks/>
            <a:endCxn id="138" idx="1"/>
          </p:cNvCxnSpPr>
          <p:nvPr/>
        </p:nvCxnSpPr>
        <p:spPr>
          <a:xfrm>
            <a:off x="3408415" y="3265302"/>
            <a:ext cx="50405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65387D3D-8C2B-4A4E-27F8-8CB567E3EA28}"/>
              </a:ext>
            </a:extLst>
          </p:cNvPr>
          <p:cNvSpPr txBox="1"/>
          <p:nvPr/>
        </p:nvSpPr>
        <p:spPr>
          <a:xfrm>
            <a:off x="5800236" y="4305290"/>
            <a:ext cx="1332889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CH" sz="1000" dirty="0"/>
              <a:t>-</a:t>
            </a:r>
          </a:p>
          <a:p>
            <a:r>
              <a:rPr lang="fr-CH" sz="1000" dirty="0">
                <a:solidFill>
                  <a:srgbClr val="FF0000"/>
                </a:solidFill>
              </a:rPr>
              <a:t>VA statistics release (</a:t>
            </a:r>
            <a:r>
              <a:rPr lang="fr-CH" sz="1000" b="1" dirty="0">
                <a:solidFill>
                  <a:srgbClr val="FF0000"/>
                </a:solidFill>
              </a:rPr>
              <a:t>2024</a:t>
            </a:r>
            <a:r>
              <a:rPr lang="fr-CH" sz="1000" dirty="0">
                <a:solidFill>
                  <a:srgbClr val="FF0000"/>
                </a:solidFill>
              </a:rPr>
              <a:t>) </a:t>
            </a:r>
          </a:p>
          <a:p>
            <a:r>
              <a:rPr lang="fr-CH" sz="1000" b="1" dirty="0">
                <a:solidFill>
                  <a:srgbClr val="FF0000"/>
                </a:solidFill>
              </a:rPr>
              <a:t>final results</a:t>
            </a:r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7E42780D-9C52-C4BA-B92C-3B4153A1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8" y="6453336"/>
            <a:ext cx="8233010" cy="144016"/>
          </a:xfrm>
        </p:spPr>
        <p:txBody>
          <a:bodyPr/>
          <a:lstStyle/>
          <a:p>
            <a:r>
              <a:rPr lang="en-US" dirty="0"/>
              <a:t>The Value Contribution of Commodity Trading to the Swiss Economy </a:t>
            </a:r>
            <a:r>
              <a:rPr lang="de-CH" dirty="0"/>
              <a:t>– 21.05.2025</a:t>
            </a:r>
          </a:p>
        </p:txBody>
      </p:sp>
    </p:spTree>
    <p:extLst>
      <p:ext uri="{BB962C8B-B14F-4D97-AF65-F5344CB8AC3E}">
        <p14:creationId xmlns:p14="http://schemas.microsoft.com/office/powerpoint/2010/main" val="327822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4" grpId="0"/>
      <p:bldP spid="138" grpId="0" animBg="1"/>
      <p:bldP spid="140" grpId="0" animBg="1"/>
      <p:bldP spid="141" grpId="0"/>
      <p:bldP spid="142" grpId="0" animBg="1"/>
      <p:bldP spid="149" grpId="0"/>
      <p:bldP spid="158" grpId="0"/>
      <p:bldP spid="164" grpId="0" animBg="1"/>
      <p:bldP spid="165" grpId="0"/>
      <p:bldP spid="166" grpId="0" animBg="1"/>
      <p:bldP spid="170" grpId="0"/>
      <p:bldP spid="176" grpId="0" animBg="1"/>
      <p:bldP spid="178" grpId="0" animBg="1"/>
      <p:bldP spid="180" grpId="0"/>
      <p:bldP spid="187" grpId="0"/>
      <p:bldP spid="189" grpId="0" animBg="1"/>
      <p:bldP spid="191" grpId="0"/>
      <p:bldP spid="196" grpId="0"/>
      <p:bldP spid="197" grpId="0"/>
      <p:bldP spid="198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6860A-32BC-3F47-E5BB-24A5F65D2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35308-4F72-BCB8-F667-B17F5DD77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Questions/remarks ?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80A417-2620-917B-E52A-CE215F1E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l'intervenant(e), unité organisationnelle / projet | Titre de la présentation | Motif | Date</a:t>
            </a:r>
            <a:endParaRPr lang="de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D7563B-AF96-E630-14E7-53FDFAAF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C7FF778-9AE7-A732-79CD-D00DF86D8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9836" y="4544516"/>
            <a:ext cx="6984788" cy="2124844"/>
          </a:xfrm>
        </p:spPr>
        <p:txBody>
          <a:bodyPr/>
          <a:lstStyle/>
          <a:p>
            <a:r>
              <a:rPr lang="fr-CH" dirty="0"/>
              <a:t>Bovet Olivier (SECO), Beaud Romain (OFS)</a:t>
            </a:r>
          </a:p>
          <a:p>
            <a:r>
              <a:rPr lang="fr-CH" dirty="0"/>
              <a:t>Zug</a:t>
            </a:r>
          </a:p>
          <a:p>
            <a:r>
              <a:rPr lang="fr-CH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21.05.2025</a:t>
            </a:r>
          </a:p>
        </p:txBody>
      </p:sp>
    </p:spTree>
    <p:extLst>
      <p:ext uri="{BB962C8B-B14F-4D97-AF65-F5344CB8AC3E}">
        <p14:creationId xmlns:p14="http://schemas.microsoft.com/office/powerpoint/2010/main" val="1964185980"/>
      </p:ext>
    </p:extLst>
  </p:cSld>
  <p:clrMapOvr>
    <a:masterClrMapping/>
  </p:clrMapOvr>
</p:sld>
</file>

<file path=ppt/theme/theme1.xml><?xml version="1.0" encoding="utf-8"?>
<a:theme xmlns:a="http://schemas.openxmlformats.org/drawingml/2006/main" name="Titre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tivités de la section WSA" id="{358FD95E-D4C6-4956-AF3A-DF1C2617073E}" vid="{47B10EA9-5E9D-4C79-9351-A6ED496D4B9A}"/>
    </a:ext>
  </a:extLst>
</a:theme>
</file>

<file path=ppt/theme/theme2.xml><?xml version="1.0" encoding="utf-8"?>
<a:theme xmlns:a="http://schemas.openxmlformats.org/drawingml/2006/main" name="Intersectoriel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tivités de la section WSA" id="{358FD95E-D4C6-4956-AF3A-DF1C2617073E}" vid="{BC5011C7-5E23-460B-AC8A-7DEE913389F7}"/>
    </a:ext>
  </a:extLst>
</a:theme>
</file>

<file path=ppt/theme/theme3.xml><?xml version="1.0" encoding="utf-8"?>
<a:theme xmlns:a="http://schemas.openxmlformats.org/drawingml/2006/main" name="Statistiques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tivités de la section WSA" id="{358FD95E-D4C6-4956-AF3A-DF1C2617073E}" vid="{C86AEED3-0BA1-4204-860C-024B34E1E65D}"/>
    </a:ext>
  </a:extLst>
</a:theme>
</file>

<file path=ppt/theme/theme4.xml><?xml version="1.0" encoding="utf-8"?>
<a:theme xmlns:a="http://schemas.openxmlformats.org/drawingml/2006/main" name="Sciences des données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tivités de la section WSA" id="{358FD95E-D4C6-4956-AF3A-DF1C2617073E}" vid="{59434CC0-C9CF-4527-9132-E00B9BFA7AA4}"/>
    </a:ext>
  </a:extLst>
</a:theme>
</file>

<file path=ppt/theme/theme5.xml><?xml version="1.0" encoding="utf-8"?>
<a:theme xmlns:a="http://schemas.openxmlformats.org/drawingml/2006/main" name="Gestion des données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tivités de la section WSA" id="{358FD95E-D4C6-4956-AF3A-DF1C2617073E}" vid="{F212DB31-2965-47A1-A398-47804B93CDF3}"/>
    </a:ext>
  </a:extLst>
</a:theme>
</file>

<file path=ppt/theme/theme6.xml><?xml version="1.0" encoding="utf-8"?>
<a:theme xmlns:a="http://schemas.openxmlformats.org/drawingml/2006/main" name="1_Intersectoriel">
  <a:themeElements>
    <a:clrScheme name="BFS V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91CB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791CB"/>
      </a:hlink>
      <a:folHlink>
        <a:srgbClr val="6791CB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3" id="{2CB698D9-1C3A-4168-B65F-1C9A2C7DFCA7}" vid="{409C9FC8-0865-4771-A408-8541B63A8D40}"/>
    </a:ext>
  </a:extLst>
</a:theme>
</file>

<file path=ppt/theme/theme7.xml><?xml version="1.0" encoding="utf-8"?>
<a:theme xmlns:a="http://schemas.openxmlformats.org/drawingml/2006/main" name="Office Theme">
  <a:themeElements>
    <a:clrScheme name="BF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892CD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892CD"/>
      </a:hlink>
      <a:folHlink>
        <a:srgbClr val="6892CD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BF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892CD"/>
      </a:accent1>
      <a:accent2>
        <a:srgbClr val="ED6915"/>
      </a:accent2>
      <a:accent3>
        <a:srgbClr val="A9318A"/>
      </a:accent3>
      <a:accent4>
        <a:srgbClr val="849022"/>
      </a:accent4>
      <a:accent5>
        <a:srgbClr val="FFFFFF"/>
      </a:accent5>
      <a:accent6>
        <a:srgbClr val="FFFFFF"/>
      </a:accent6>
      <a:hlink>
        <a:srgbClr val="6892CD"/>
      </a:hlink>
      <a:folHlink>
        <a:srgbClr val="6892CD"/>
      </a:folHlink>
    </a:clrScheme>
    <a:fontScheme name="BFS">
      <a:majorFont>
        <a:latin typeface="Roboto Medium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594130A2AF244FBF3F304D904ED593" ma:contentTypeVersion="16" ma:contentTypeDescription="Ein neues Dokument erstellen." ma:contentTypeScope="" ma:versionID="4d421d3fbdad61d2657cfee612992f01">
  <xsd:schema xmlns:xsd="http://www.w3.org/2001/XMLSchema" xmlns:xs="http://www.w3.org/2001/XMLSchema" xmlns:p="http://schemas.microsoft.com/office/2006/metadata/properties" xmlns:ns2="c9077d15-72ed-4fec-bcfe-3472729e9195" xmlns:ns3="bc24777f-78b6-4f3c-a73a-d5fa08e4d537" targetNamespace="http://schemas.microsoft.com/office/2006/metadata/properties" ma:root="true" ma:fieldsID="f187d31715227b175495061eefda1085" ns2:_="" ns3:_="">
    <xsd:import namespace="c9077d15-72ed-4fec-bcfe-3472729e9195"/>
    <xsd:import namespace="bc24777f-78b6-4f3c-a73a-d5fa08e4d5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77d15-72ed-4fec-bcfe-3472729e9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7fbe3b91-0d7a-4fca-85de-75d49bc052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4777f-78b6-4f3c-a73a-d5fa08e4d53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23888c3-3691-4ee2-9093-74875a1c94d8}" ma:internalName="TaxCatchAll" ma:showField="CatchAllData" ma:web="bc24777f-78b6-4f3c-a73a-d5fa08e4d5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24777f-78b6-4f3c-a73a-d5fa08e4d537" xsi:nil="true"/>
    <lcf76f155ced4ddcb4097134ff3c332f xmlns="c9077d15-72ed-4fec-bcfe-3472729e919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6B7BE2-63AD-4C37-AC44-F0E4FC348E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EC5972-E1E5-48D7-8DBB-CC5E3656E5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77d15-72ed-4fec-bcfe-3472729e9195"/>
    <ds:schemaRef ds:uri="bc24777f-78b6-4f3c-a73a-d5fa08e4d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26B806-0237-4942-A1FD-5C97285908C2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bc24777f-78b6-4f3c-a73a-d5fa08e4d537"/>
    <ds:schemaRef ds:uri="http://schemas.openxmlformats.org/package/2006/metadata/core-properties"/>
    <ds:schemaRef ds:uri="c9077d15-72ed-4fec-bcfe-3472729e919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Activités de la section WSA</Template>
  <TotalTime>0</TotalTime>
  <Words>398</Words>
  <Application>Microsoft Office PowerPoint</Application>
  <PresentationFormat>Grand écran</PresentationFormat>
  <Paragraphs>88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Arial</vt:lpstr>
      <vt:lpstr>Roboto</vt:lpstr>
      <vt:lpstr>Roboto Medium</vt:lpstr>
      <vt:lpstr>Wingdings</vt:lpstr>
      <vt:lpstr>Titre</vt:lpstr>
      <vt:lpstr>Intersectoriel</vt:lpstr>
      <vt:lpstr>Statistiques</vt:lpstr>
      <vt:lpstr>Sciences des données</vt:lpstr>
      <vt:lpstr>Gestion des données</vt:lpstr>
      <vt:lpstr>1_Intersectoriel</vt:lpstr>
      <vt:lpstr>The Value Contribution of Commodity Trading to the Swiss Economy</vt:lpstr>
      <vt:lpstr>Roadmap</vt:lpstr>
      <vt:lpstr>1. History</vt:lpstr>
      <vt:lpstr>2. The goal</vt:lpstr>
      <vt:lpstr>3. The approach</vt:lpstr>
      <vt:lpstr>4. The timeline</vt:lpstr>
      <vt:lpstr>Questions/remarks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Indications pour le formatage du texte</dc:title>
  <dc:creator>Stauffer Philippe BFS</dc:creator>
  <dc:description>erstellt durch Vorlagenbauer.ch</dc:description>
  <cp:lastModifiedBy>Beaud Romain BFS</cp:lastModifiedBy>
  <cp:revision>910</cp:revision>
  <cp:lastPrinted>2025-05-14T15:09:50Z</cp:lastPrinted>
  <dcterms:created xsi:type="dcterms:W3CDTF">2023-10-25T12:54:30Z</dcterms:created>
  <dcterms:modified xsi:type="dcterms:W3CDTF">2025-05-19T15:41:02Z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0x0101000E594130A2AF244FBF3F304D904ED593</vt:lpwstr>
  </property>
  <property fmtid="{D5CDD505-2E9C-101B-9397-08002B2CF9AE}" pid="3" name="MediaServiceImageTags">
    <vt:lpwstr/>
  </property>
  <property fmtid="{D5CDD505-2E9C-101B-9397-08002B2CF9AE}" pid="4" name="MSIP_Label_aa112399-b73b-40c1-8af2-919b124b9d91_Enabled">
    <vt:lpwstr>true</vt:lpwstr>
  </property>
  <property fmtid="{D5CDD505-2E9C-101B-9397-08002B2CF9AE}" pid="5" name="MSIP_Label_aa112399-b73b-40c1-8af2-919b124b9d91_SetDate">
    <vt:lpwstr>2025-02-10T15:16:26Z</vt:lpwstr>
  </property>
  <property fmtid="{D5CDD505-2E9C-101B-9397-08002B2CF9AE}" pid="6" name="MSIP_Label_aa112399-b73b-40c1-8af2-919b124b9d91_Method">
    <vt:lpwstr>Privileged</vt:lpwstr>
  </property>
  <property fmtid="{D5CDD505-2E9C-101B-9397-08002B2CF9AE}" pid="7" name="MSIP_Label_aa112399-b73b-40c1-8af2-919b124b9d91_Name">
    <vt:lpwstr>L2</vt:lpwstr>
  </property>
  <property fmtid="{D5CDD505-2E9C-101B-9397-08002B2CF9AE}" pid="8" name="MSIP_Label_aa112399-b73b-40c1-8af2-919b124b9d91_SiteId">
    <vt:lpwstr>6ae27add-8276-4a38-88c1-3a9c1f973767</vt:lpwstr>
  </property>
  <property fmtid="{D5CDD505-2E9C-101B-9397-08002B2CF9AE}" pid="9" name="MSIP_Label_aa112399-b73b-40c1-8af2-919b124b9d91_ActionId">
    <vt:lpwstr>6226d4a6-f605-44d7-b309-9b78cef68788</vt:lpwstr>
  </property>
  <property fmtid="{D5CDD505-2E9C-101B-9397-08002B2CF9AE}" pid="10" name="MSIP_Label_aa112399-b73b-40c1-8af2-919b124b9d91_ContentBits">
    <vt:lpwstr>0</vt:lpwstr>
  </property>
</Properties>
</file>